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910" r:id="rId5"/>
    <p:sldId id="911" r:id="rId6"/>
    <p:sldId id="914" r:id="rId7"/>
    <p:sldId id="913" r:id="rId8"/>
    <p:sldId id="912" r:id="rId9"/>
    <p:sldId id="915" r:id="rId1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3"/>
  </p:normalViewPr>
  <p:slideViewPr>
    <p:cSldViewPr snapToGrid="0">
      <p:cViewPr varScale="1">
        <p:scale>
          <a:sx n="70" d="100"/>
          <a:sy n="70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A56D1-E8E8-4D94-A85F-2F5EDA216714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2B06B-2683-4DCF-A634-033D52688BF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5387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3EBD465-E481-FC8B-218A-15CAEB814A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Amgen Corporate Template</a:t>
            </a:r>
          </a:p>
        </p:txBody>
      </p:sp>
      <p:sp>
        <p:nvSpPr>
          <p:cNvPr id="34819" name="Rectangle 7">
            <a:extLst>
              <a:ext uri="{FF2B5EF4-FFF2-40B4-BE49-F238E27FC236}">
                <a16:creationId xmlns:a16="http://schemas.microsoft.com/office/drawing/2014/main" id="{CE6E3391-E2AB-E9D4-60DE-208AAF5E4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0809D0-EFE2-43D3-B085-DF0ED53688B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3EFC8894-7DB3-CFEE-7B1E-939C6D7275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876E9F5C-38D3-DB8C-1194-4599DC333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835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3EBD465-E481-FC8B-218A-15CAEB814A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Amgen Corporate Template</a:t>
            </a:r>
          </a:p>
        </p:txBody>
      </p:sp>
      <p:sp>
        <p:nvSpPr>
          <p:cNvPr id="34819" name="Rectangle 7">
            <a:extLst>
              <a:ext uri="{FF2B5EF4-FFF2-40B4-BE49-F238E27FC236}">
                <a16:creationId xmlns:a16="http://schemas.microsoft.com/office/drawing/2014/main" id="{CE6E3391-E2AB-E9D4-60DE-208AAF5E4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0809D0-EFE2-43D3-B085-DF0ED53688B2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3EFC8894-7DB3-CFEE-7B1E-939C6D7275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876E9F5C-38D3-DB8C-1194-4599DC333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218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3EBD465-E481-FC8B-218A-15CAEB814A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Amgen Corporate Template</a:t>
            </a:r>
          </a:p>
        </p:txBody>
      </p:sp>
      <p:sp>
        <p:nvSpPr>
          <p:cNvPr id="34819" name="Rectangle 7">
            <a:extLst>
              <a:ext uri="{FF2B5EF4-FFF2-40B4-BE49-F238E27FC236}">
                <a16:creationId xmlns:a16="http://schemas.microsoft.com/office/drawing/2014/main" id="{CE6E3391-E2AB-E9D4-60DE-208AAF5E4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0809D0-EFE2-43D3-B085-DF0ED53688B2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3EFC8894-7DB3-CFEE-7B1E-939C6D7275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876E9F5C-38D3-DB8C-1194-4599DC333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28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3EBD465-E481-FC8B-218A-15CAEB814A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Amgen Corporate Template</a:t>
            </a:r>
          </a:p>
        </p:txBody>
      </p:sp>
      <p:sp>
        <p:nvSpPr>
          <p:cNvPr id="34819" name="Rectangle 7">
            <a:extLst>
              <a:ext uri="{FF2B5EF4-FFF2-40B4-BE49-F238E27FC236}">
                <a16:creationId xmlns:a16="http://schemas.microsoft.com/office/drawing/2014/main" id="{CE6E3391-E2AB-E9D4-60DE-208AAF5E4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0809D0-EFE2-43D3-B085-DF0ED53688B2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3EFC8894-7DB3-CFEE-7B1E-939C6D7275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876E9F5C-38D3-DB8C-1194-4599DC333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6820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3EBD465-E481-FC8B-218A-15CAEB814A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Amgen Corporate Template</a:t>
            </a:r>
          </a:p>
        </p:txBody>
      </p:sp>
      <p:sp>
        <p:nvSpPr>
          <p:cNvPr id="34819" name="Rectangle 7">
            <a:extLst>
              <a:ext uri="{FF2B5EF4-FFF2-40B4-BE49-F238E27FC236}">
                <a16:creationId xmlns:a16="http://schemas.microsoft.com/office/drawing/2014/main" id="{CE6E3391-E2AB-E9D4-60DE-208AAF5E4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0809D0-EFE2-43D3-B085-DF0ED53688B2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3EFC8894-7DB3-CFEE-7B1E-939C6D7275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876E9F5C-38D3-DB8C-1194-4599DC333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1062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3EBD465-E481-FC8B-218A-15CAEB814A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Amgen Corporate Template</a:t>
            </a:r>
          </a:p>
        </p:txBody>
      </p:sp>
      <p:sp>
        <p:nvSpPr>
          <p:cNvPr id="34819" name="Rectangle 7">
            <a:extLst>
              <a:ext uri="{FF2B5EF4-FFF2-40B4-BE49-F238E27FC236}">
                <a16:creationId xmlns:a16="http://schemas.microsoft.com/office/drawing/2014/main" id="{CE6E3391-E2AB-E9D4-60DE-208AAF5E4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0809D0-EFE2-43D3-B085-DF0ED53688B2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3EFC8894-7DB3-CFEE-7B1E-939C6D7275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876E9F5C-38D3-DB8C-1194-4599DC3330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27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0E88-83AE-B568-58B3-AE6CF129A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DC29F-D524-0BBC-F960-86939B371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ED276-EBF1-2663-F1C5-939BF9BA0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4F792-497A-0644-C6DD-8804913EA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F2940-C3CA-2C9A-B8AE-63236E95C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52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1D734-1536-3F8B-CB13-2A6C5C953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CE20C-3496-E0DB-0204-EF26FD4A4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D982B-1883-2495-84E1-394B0DA7B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9E1B4-BFE3-A32F-51A5-BE2B38960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CB3B9-7B48-A77D-1155-1A92EEB32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14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F2141-60F1-B8C2-F05D-A0E29F3E3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553F0-2D56-81E1-7DEE-D7883C40B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08523-7707-57F6-7375-E11C06E1A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BE6E1-C88F-6A48-11D5-F69A84FCC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F2A19-F509-EB46-E97B-03324D722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020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B4904-99DF-F571-11A2-9EDCB6C6C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744D4-E3C4-9785-B6DE-CB728D2AD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7B1A7-1DC5-3FBC-2A52-13E546522F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1024C-C040-0B08-3B25-4771332C2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7EE80-36F1-75EB-A86C-18D08855D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4C825-F4B4-08DD-FBD6-2332B5502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375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7311D-948A-85CE-B82F-0FB27A9AE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92D24-92F3-2892-46CB-26260B45B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60F957-40AC-E0F1-FEA6-1FC1C402F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5AAB8E-5F41-6E8C-C0CD-F943A9C475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9E327F-9D5C-8D25-71B2-7A5C89CCCB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37372C-4135-8444-B5B1-8064FEAF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3613D5-6623-74DF-D013-C21F9D7E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52794A-2F2A-567A-5134-01EE2C07F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728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BEE60-48C1-CBD1-27FA-D3618FCB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01D5A7-C9EC-4B6C-8536-87CD607AE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D8B50-82D4-4581-78A9-045FF934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B299A3-59FB-C3F1-8F22-95216463A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68062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014CC-59E5-D2D6-183A-3158CC1D5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0709D3-2D96-1A36-2734-E88F7C83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9A9BC-CE3C-E973-BE00-45A8FD34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1836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2E0E8-83E8-85B6-D57A-4E045811B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0E0AE-EFA1-1566-70BB-CA71A52C2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28E26-6584-D8E6-D0D0-F28C37084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AD524-D451-3EBE-A00B-E34C08A93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59CAE-8B0A-7118-6AB7-58C705CF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0055D-B82E-064C-99EC-B2D9C2E93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28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D2179-7034-4ABF-30C3-EC6F476DC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CF4018-93F5-E11A-30F3-F09786744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E1A29-611E-BC68-CC4E-F21F29063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B2FB73-8BF2-9354-6C5E-DD4E536B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0284A-7E08-6ED1-A6D6-637BD6389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DCBA5-295B-04AF-667A-696F9549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565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58896-9B12-FDAD-3AC2-93C2B6192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B6B4FF-3B34-8997-6CE0-23CDAB659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C28C9-EE55-21B3-33F7-072163FEA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12887-09F4-0A6D-70A0-0E875C63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88AFE-D6E5-9F9B-1043-3FB1AFF6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109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3DC02D-3C44-7ADD-A909-3776A7616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9988C-D0E6-1732-6781-F0CE4050E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A1D62-D5CA-A5D5-00B8-DFB71DE32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3B27D-0367-CC6C-FE71-AA27BEE74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4AF3A-86FB-560F-4539-CB1BF8530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64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DC7D5F-8D95-8888-7FB4-511CEDFA4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FF7217-2C9E-356D-6BC3-7D3AC2667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3CE25-1650-27EB-881E-6ED740C7A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A3CB8-6BBA-40D3-AB93-3A5C71E6C636}" type="datetimeFigureOut">
              <a:rPr lang="en-IN" smtClean="0"/>
              <a:t>04-09-2024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7021F-F14A-D13E-3C1B-38AFD7647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D0079-955A-04B5-FC33-BC1F15220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57C27-A2B2-4BB6-BBF0-AF56BF35E0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613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B367A13-8EC6-EACA-1962-8C0FEDE96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820" y="274637"/>
            <a:ext cx="7782410" cy="639763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CC0000"/>
                </a:solidFill>
              </a:rPr>
              <a:t>Major Committees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157631D-AC75-61A2-0B12-F1701D01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48200" y="6356351"/>
            <a:ext cx="2895600" cy="365125"/>
          </a:xfrm>
        </p:spPr>
        <p:txBody>
          <a:bodyPr rtlCol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32" indent="-285744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71" indent="-228594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160" indent="-228594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349" indent="-228594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fld id="{D312ED1E-BABE-45C0-9FA1-89464DC7FF99}" type="slidenum">
              <a:rPr lang="en-US" altLang="en-US" sz="1600">
                <a:solidFill>
                  <a:srgbClr val="C00000"/>
                </a:solidFill>
              </a:rPr>
              <a:pPr algn="ctr">
                <a:spcBef>
                  <a:spcPct val="0"/>
                </a:spcBef>
                <a:buNone/>
                <a:defRPr/>
              </a:pPr>
              <a:t>1</a:t>
            </a:fld>
            <a:endParaRPr lang="en-US" altLang="en-US" sz="160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EE4B-A16E-4158-6F69-58268F66A6E1}"/>
              </a:ext>
            </a:extLst>
          </p:cNvPr>
          <p:cNvSpPr txBox="1">
            <a:spLocks/>
          </p:cNvSpPr>
          <p:nvPr/>
        </p:nvSpPr>
        <p:spPr>
          <a:xfrm>
            <a:off x="5867400" y="6400800"/>
            <a:ext cx="3276600" cy="228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</a:rPr>
              <a:t>Anurag S. Rathore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2AC0E6-C568-C9BB-0EA2-8C41BF8C99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275198"/>
              </p:ext>
            </p:extLst>
          </p:nvPr>
        </p:nvGraphicFramePr>
        <p:xfrm>
          <a:off x="357188" y="914400"/>
          <a:ext cx="10583010" cy="5434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034">
                  <a:extLst>
                    <a:ext uri="{9D8B030D-6E8A-4147-A177-3AD203B41FA5}">
                      <a16:colId xmlns:a16="http://schemas.microsoft.com/office/drawing/2014/main" val="920565446"/>
                    </a:ext>
                  </a:extLst>
                </a:gridCol>
                <a:gridCol w="2784878">
                  <a:extLst>
                    <a:ext uri="{9D8B030D-6E8A-4147-A177-3AD203B41FA5}">
                      <a16:colId xmlns:a16="http://schemas.microsoft.com/office/drawing/2014/main" val="4129273121"/>
                    </a:ext>
                  </a:extLst>
                </a:gridCol>
                <a:gridCol w="2407124">
                  <a:extLst>
                    <a:ext uri="{9D8B030D-6E8A-4147-A177-3AD203B41FA5}">
                      <a16:colId xmlns:a16="http://schemas.microsoft.com/office/drawing/2014/main" val="1383713126"/>
                    </a:ext>
                  </a:extLst>
                </a:gridCol>
                <a:gridCol w="3160974">
                  <a:extLst>
                    <a:ext uri="{9D8B030D-6E8A-4147-A177-3AD203B41FA5}">
                      <a16:colId xmlns:a16="http://schemas.microsoft.com/office/drawing/2014/main" val="1124369649"/>
                    </a:ext>
                  </a:extLst>
                </a:gridCol>
              </a:tblGrid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Committee</a:t>
                      </a:r>
                      <a:endParaRPr lang="en-IN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Scope</a:t>
                      </a:r>
                      <a:endParaRPr lang="en-IN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Chair</a:t>
                      </a:r>
                      <a:endParaRPr lang="en-IN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Convenor or Equivalent</a:t>
                      </a:r>
                      <a:endParaRPr lang="en-IN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010257"/>
                  </a:ext>
                </a:extLst>
              </a:tr>
              <a:tr h="58539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DFB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</a:t>
                      </a:r>
                      <a:r>
                        <a:rPr lang="en-US" dirty="0" err="1"/>
                        <a:t>Hariprasad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Kodamana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69461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COP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HOD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Divesh Bhatia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451808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Anupam Shukla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</a:t>
                      </a:r>
                      <a:r>
                        <a:rPr lang="en-US" dirty="0" err="1"/>
                        <a:t>Manjesh</a:t>
                      </a:r>
                      <a:r>
                        <a:rPr lang="en-US" dirty="0"/>
                        <a:t> Kumar (6 </a:t>
                      </a:r>
                      <a:r>
                        <a:rPr lang="en-US" dirty="0" err="1"/>
                        <a:t>mo</a:t>
                      </a:r>
                      <a:r>
                        <a:rPr lang="en-US" dirty="0"/>
                        <a:t>)</a:t>
                      </a:r>
                    </a:p>
                    <a:p>
                      <a:pPr algn="ctr"/>
                      <a:r>
                        <a:rPr lang="en-US" dirty="0"/>
                        <a:t>Prof. Sankalp Nambiar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312700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OCS+ </a:t>
                      </a:r>
                      <a:r>
                        <a:rPr lang="en-US" dirty="0" err="1"/>
                        <a:t>TnP</a:t>
                      </a:r>
                      <a:r>
                        <a:rPr lang="en-US" dirty="0"/>
                        <a:t> + Alumni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Rajesh Khanna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Gaurav Goel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Prof. </a:t>
                      </a:r>
                      <a:r>
                        <a:rPr lang="en-US" dirty="0" err="1"/>
                        <a:t>Hariprasad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Kodamana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470077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Faculty Hiring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Sudip </a:t>
                      </a:r>
                      <a:r>
                        <a:rPr lang="en-US" dirty="0" err="1"/>
                        <a:t>Pattanayek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Vikram Singh (6 </a:t>
                      </a:r>
                      <a:r>
                        <a:rPr lang="en-US" dirty="0" err="1"/>
                        <a:t>mo</a:t>
                      </a:r>
                      <a:r>
                        <a:rPr lang="en-US" dirty="0"/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Prof. </a:t>
                      </a:r>
                      <a:r>
                        <a:rPr lang="en-US" dirty="0" err="1"/>
                        <a:t>Rousan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Debbarma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73890"/>
                  </a:ext>
                </a:extLst>
              </a:tr>
              <a:tr h="6178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UG Affairs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DUGC + B Tech Coordinator + </a:t>
                      </a:r>
                      <a:r>
                        <a:rPr lang="en-IN" dirty="0"/>
                        <a:t>NGU + Exchange + BTP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Paresh Choksi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Vikrant 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394544"/>
                  </a:ext>
                </a:extLst>
              </a:tr>
              <a:tr h="6178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PG Affairs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 Tech + DD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Prof. </a:t>
                      </a:r>
                      <a:r>
                        <a:rPr lang="en-US" dirty="0" err="1"/>
                        <a:t>Upadhyula</a:t>
                      </a:r>
                      <a:endParaRPr lang="en-IN" dirty="0"/>
                    </a:p>
                    <a:p>
                      <a:pPr algn="ctr"/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Mohan Verma</a:t>
                      </a:r>
                    </a:p>
                    <a:p>
                      <a:pPr algn="ctr"/>
                      <a:r>
                        <a:rPr lang="en-US" dirty="0"/>
                        <a:t>Prof. Abhijeet Raj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25777"/>
                  </a:ext>
                </a:extLst>
              </a:tr>
              <a:tr h="50411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PhD Student Affairs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PhD Coordinator</a:t>
                      </a:r>
                    </a:p>
                    <a:p>
                      <a:pPr algn="ctr"/>
                      <a:r>
                        <a:rPr lang="en-US" dirty="0"/>
                        <a:t>PhD student quality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Prof. Anupam Shukla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Somnath Ghosh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896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88742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B367A13-8EC6-EACA-1962-8C0FEDE96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820" y="274637"/>
            <a:ext cx="7782410" cy="639763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 dirty="0">
                <a:solidFill>
                  <a:srgbClr val="CC0000"/>
                </a:solidFill>
              </a:rPr>
              <a:t>Other Committees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157631D-AC75-61A2-0B12-F1701D01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48200" y="6356351"/>
            <a:ext cx="2895600" cy="365125"/>
          </a:xfrm>
        </p:spPr>
        <p:txBody>
          <a:bodyPr rtlCol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32" indent="-285744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71" indent="-228594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160" indent="-228594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349" indent="-228594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fld id="{D312ED1E-BABE-45C0-9FA1-89464DC7FF99}" type="slidenum">
              <a:rPr lang="en-US" altLang="en-US" sz="1600">
                <a:solidFill>
                  <a:srgbClr val="C00000"/>
                </a:solidFill>
              </a:rPr>
              <a:pPr algn="ctr">
                <a:spcBef>
                  <a:spcPct val="0"/>
                </a:spcBef>
                <a:buNone/>
                <a:defRPr/>
              </a:pPr>
              <a:t>2</a:t>
            </a:fld>
            <a:endParaRPr lang="en-US" altLang="en-US" sz="160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EE4B-A16E-4158-6F69-58268F66A6E1}"/>
              </a:ext>
            </a:extLst>
          </p:cNvPr>
          <p:cNvSpPr txBox="1">
            <a:spLocks/>
          </p:cNvSpPr>
          <p:nvPr/>
        </p:nvSpPr>
        <p:spPr>
          <a:xfrm>
            <a:off x="5867400" y="6400800"/>
            <a:ext cx="3276600" cy="228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</a:rPr>
              <a:t>Anurag S. Rathore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2AC0E6-C568-C9BB-0EA2-8C41BF8C99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970037"/>
              </p:ext>
            </p:extLst>
          </p:nvPr>
        </p:nvGraphicFramePr>
        <p:xfrm>
          <a:off x="1763784" y="914400"/>
          <a:ext cx="8664432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3329">
                  <a:extLst>
                    <a:ext uri="{9D8B030D-6E8A-4147-A177-3AD203B41FA5}">
                      <a16:colId xmlns:a16="http://schemas.microsoft.com/office/drawing/2014/main" val="920565446"/>
                    </a:ext>
                  </a:extLst>
                </a:gridCol>
                <a:gridCol w="4811103">
                  <a:extLst>
                    <a:ext uri="{9D8B030D-6E8A-4147-A177-3AD203B41FA5}">
                      <a16:colId xmlns:a16="http://schemas.microsoft.com/office/drawing/2014/main" val="1124369649"/>
                    </a:ext>
                  </a:extLst>
                </a:gridCol>
              </a:tblGrid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Committee</a:t>
                      </a:r>
                      <a:endParaRPr lang="en-IN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Convenor or Equivalent</a:t>
                      </a:r>
                      <a:endParaRPr lang="en-IN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010257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PDF Coordinator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Manoj Ramteke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385392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CHE Library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Jayati Sarkar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69461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Office in Charge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Manoj Ramteke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312700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Safety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Anil Saroha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470077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</a:t>
                      </a:r>
                      <a:r>
                        <a:rPr lang="en-US" dirty="0" err="1"/>
                        <a:t>Rousan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Debbarma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73890"/>
                  </a:ext>
                </a:extLst>
              </a:tr>
              <a:tr h="49767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Central Facility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</a:t>
                      </a:r>
                      <a:r>
                        <a:rPr lang="en-US" dirty="0" err="1"/>
                        <a:t>Manjesh</a:t>
                      </a:r>
                      <a:r>
                        <a:rPr lang="en-US" dirty="0"/>
                        <a:t> Kumar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Prof. Abhijeet Raj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394544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Space Committee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Sudip </a:t>
                      </a:r>
                      <a:r>
                        <a:rPr lang="en-US" dirty="0" err="1"/>
                        <a:t>Pattanayek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479312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Teaching Lab Upgradation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Anil Verma + Lab Coordinators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34970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Curriculum Review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Divesh Bhatia + Prof. Paresh Choksi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25777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PSL Lab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Prof. Jayati Sarkar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980891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CHESS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Vikram Singh + Prof. Vikrant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195958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Mentors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Prof. S. Basu, Prof. A. Saroha, Prof. S. </a:t>
                      </a:r>
                      <a:r>
                        <a:rPr lang="en-US" dirty="0" err="1"/>
                        <a:t>Upadhyula</a:t>
                      </a:r>
                      <a:r>
                        <a:rPr lang="en-US" dirty="0"/>
                        <a:t>, Prof. S. Roy, Prof. M A Haider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49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48236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B367A13-8EC6-EACA-1962-8C0FEDE96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820" y="274637"/>
            <a:ext cx="7782410" cy="639763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CC0000"/>
                </a:solidFill>
              </a:rPr>
              <a:t>Department Research Committee (DRC)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7F38617B-1DFE-7028-4AC3-769338D6A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58" y="914399"/>
            <a:ext cx="10745772" cy="534987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Anupam Shukla- Chairperson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Hod – Head, Ex-officio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</a:t>
            </a:r>
            <a:r>
              <a:rPr lang="en-US" altLang="en-US" dirty="0" err="1"/>
              <a:t>Manjesh</a:t>
            </a:r>
            <a:r>
              <a:rPr lang="en-US" altLang="en-US" dirty="0"/>
              <a:t> Kumar/ Prof. Sankalp Nambiar – Convenor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S. Basu – Member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Anil Verma – Member 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Somnath Ghosh – Member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Abhijeet Raj – Member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Vivek Buwa – Member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</a:t>
            </a:r>
            <a:r>
              <a:rPr lang="en-US" altLang="en-US" dirty="0" err="1"/>
              <a:t>Manojkumar</a:t>
            </a:r>
            <a:r>
              <a:rPr lang="en-US" altLang="en-US" dirty="0"/>
              <a:t> C. Ramteke – Member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Vikrant – Member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Gaurav Goel – Member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Mohan Singh Verma – Member 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Prof. Sankalp Nambiar– Member 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dirty="0"/>
              <a:t>Prof. </a:t>
            </a:r>
            <a:r>
              <a:rPr lang="en-US" dirty="0" err="1"/>
              <a:t>Rousan</a:t>
            </a:r>
            <a:r>
              <a:rPr lang="en-US" dirty="0"/>
              <a:t> </a:t>
            </a:r>
            <a:r>
              <a:rPr lang="en-US" dirty="0" err="1"/>
              <a:t>Debbarma</a:t>
            </a:r>
            <a:r>
              <a:rPr lang="en-US" altLang="en-US" dirty="0"/>
              <a:t>– Member 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endParaRPr lang="en-US" altLang="en-US" dirty="0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157631D-AC75-61A2-0B12-F1701D01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48200" y="6356351"/>
            <a:ext cx="2895600" cy="365125"/>
          </a:xfrm>
        </p:spPr>
        <p:txBody>
          <a:bodyPr rtlCol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32" indent="-285744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71" indent="-228594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160" indent="-228594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349" indent="-228594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fld id="{D312ED1E-BABE-45C0-9FA1-89464DC7FF99}" type="slidenum">
              <a:rPr lang="en-US" altLang="en-US" sz="1600">
                <a:solidFill>
                  <a:srgbClr val="C00000"/>
                </a:solidFill>
              </a:rPr>
              <a:pPr algn="ctr">
                <a:spcBef>
                  <a:spcPct val="0"/>
                </a:spcBef>
                <a:buNone/>
                <a:defRPr/>
              </a:pPr>
              <a:t>3</a:t>
            </a:fld>
            <a:endParaRPr lang="en-US" altLang="en-US" sz="160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EE4B-A16E-4158-6F69-58268F66A6E1}"/>
              </a:ext>
            </a:extLst>
          </p:cNvPr>
          <p:cNvSpPr txBox="1">
            <a:spLocks/>
          </p:cNvSpPr>
          <p:nvPr/>
        </p:nvSpPr>
        <p:spPr>
          <a:xfrm>
            <a:off x="5867400" y="6400800"/>
            <a:ext cx="3276600" cy="228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</a:rPr>
              <a:t>Anurag S. Rathore</a:t>
            </a:r>
          </a:p>
        </p:txBody>
      </p:sp>
    </p:spTree>
    <p:extLst>
      <p:ext uri="{BB962C8B-B14F-4D97-AF65-F5344CB8AC3E}">
        <p14:creationId xmlns:p14="http://schemas.microsoft.com/office/powerpoint/2010/main" val="194038891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B367A13-8EC6-EACA-1962-8C0FEDE96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820" y="274637"/>
            <a:ext cx="7782410" cy="639763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CC0000"/>
                </a:solidFill>
              </a:rPr>
              <a:t>Department Faculty Board (DFB)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7F38617B-1DFE-7028-4AC3-769338D6A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58" y="914399"/>
            <a:ext cx="10745772" cy="53498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          Chairperson – </a:t>
            </a:r>
            <a:r>
              <a:rPr lang="en-US" altLang="en-US" dirty="0" err="1"/>
              <a:t>HoD</a:t>
            </a:r>
            <a:endParaRPr lang="en-US" altLang="en-US" dirty="0"/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          Convenor – Prof. </a:t>
            </a:r>
            <a:r>
              <a:rPr lang="en-US" altLang="en-US" dirty="0" err="1"/>
              <a:t>Hariprasad</a:t>
            </a:r>
            <a:r>
              <a:rPr lang="en-US" altLang="en-US" dirty="0"/>
              <a:t> </a:t>
            </a:r>
            <a:r>
              <a:rPr lang="en-US" altLang="en-US" dirty="0" err="1"/>
              <a:t>Kodamana</a:t>
            </a:r>
            <a:endParaRPr lang="en-US" altLang="en-US" dirty="0"/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          Members – All CHE Faculty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157631D-AC75-61A2-0B12-F1701D01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48200" y="6356351"/>
            <a:ext cx="2895600" cy="365125"/>
          </a:xfrm>
        </p:spPr>
        <p:txBody>
          <a:bodyPr rtlCol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32" indent="-285744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71" indent="-228594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160" indent="-228594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349" indent="-228594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fld id="{D312ED1E-BABE-45C0-9FA1-89464DC7FF99}" type="slidenum">
              <a:rPr lang="en-US" altLang="en-US" sz="1600">
                <a:solidFill>
                  <a:srgbClr val="C00000"/>
                </a:solidFill>
              </a:rPr>
              <a:pPr algn="ctr">
                <a:spcBef>
                  <a:spcPct val="0"/>
                </a:spcBef>
                <a:buNone/>
                <a:defRPr/>
              </a:pPr>
              <a:t>4</a:t>
            </a:fld>
            <a:endParaRPr lang="en-US" altLang="en-US" sz="160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EE4B-A16E-4158-6F69-58268F66A6E1}"/>
              </a:ext>
            </a:extLst>
          </p:cNvPr>
          <p:cNvSpPr txBox="1">
            <a:spLocks/>
          </p:cNvSpPr>
          <p:nvPr/>
        </p:nvSpPr>
        <p:spPr>
          <a:xfrm>
            <a:off x="5867400" y="6400800"/>
            <a:ext cx="3276600" cy="228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</a:rPr>
              <a:t>Anurag S. Rathore</a:t>
            </a:r>
          </a:p>
        </p:txBody>
      </p:sp>
    </p:spTree>
    <p:extLst>
      <p:ext uri="{BB962C8B-B14F-4D97-AF65-F5344CB8AC3E}">
        <p14:creationId xmlns:p14="http://schemas.microsoft.com/office/powerpoint/2010/main" val="76968123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B367A13-8EC6-EACA-1962-8C0FEDE96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820" y="274637"/>
            <a:ext cx="8519116" cy="639763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CC0000"/>
                </a:solidFill>
              </a:rPr>
              <a:t>Department Undergraduate Committee (DUGC)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7F38617B-1DFE-7028-4AC3-769338D6A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514" y="850392"/>
            <a:ext cx="10745772" cy="53498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 Chairperson – Prof. Paresh Choksi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 Secretary – Prof. Vikrant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 Members</a:t>
            </a:r>
          </a:p>
          <a:p>
            <a:pPr lvl="1"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Prof. Abhijeet Raj</a:t>
            </a:r>
          </a:p>
          <a:p>
            <a:pPr lvl="1"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Prof. Mohan Verma</a:t>
            </a:r>
          </a:p>
          <a:p>
            <a:pPr lvl="1"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Prof. Jayati Sarkar</a:t>
            </a:r>
          </a:p>
          <a:p>
            <a:pPr lvl="1"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Prof. </a:t>
            </a:r>
            <a:r>
              <a:rPr lang="en-US" dirty="0" err="1"/>
              <a:t>Rousan</a:t>
            </a:r>
            <a:r>
              <a:rPr lang="en-US" dirty="0"/>
              <a:t> </a:t>
            </a:r>
            <a:r>
              <a:rPr lang="en-US" dirty="0" err="1"/>
              <a:t>Debbarma</a:t>
            </a:r>
            <a:endParaRPr lang="en-US" dirty="0"/>
          </a:p>
          <a:p>
            <a:pPr lvl="1"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Prof. Sankalp Nambiar </a:t>
            </a:r>
          </a:p>
          <a:p>
            <a:pPr lvl="1"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Prof. Rajesh Khanna</a:t>
            </a:r>
          </a:p>
          <a:p>
            <a:pPr lvl="1"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Prof. Manoj Ramteke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157631D-AC75-61A2-0B12-F1701D01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48200" y="6356351"/>
            <a:ext cx="2895600" cy="365125"/>
          </a:xfrm>
        </p:spPr>
        <p:txBody>
          <a:bodyPr rtlCol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32" indent="-285744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71" indent="-228594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160" indent="-228594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349" indent="-228594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fld id="{D312ED1E-BABE-45C0-9FA1-89464DC7FF99}" type="slidenum">
              <a:rPr lang="en-US" altLang="en-US" sz="1600">
                <a:solidFill>
                  <a:srgbClr val="C00000"/>
                </a:solidFill>
              </a:rPr>
              <a:pPr algn="ctr">
                <a:spcBef>
                  <a:spcPct val="0"/>
                </a:spcBef>
                <a:buNone/>
                <a:defRPr/>
              </a:pPr>
              <a:t>5</a:t>
            </a:fld>
            <a:endParaRPr lang="en-US" altLang="en-US" sz="160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EE4B-A16E-4158-6F69-58268F66A6E1}"/>
              </a:ext>
            </a:extLst>
          </p:cNvPr>
          <p:cNvSpPr txBox="1">
            <a:spLocks/>
          </p:cNvSpPr>
          <p:nvPr/>
        </p:nvSpPr>
        <p:spPr>
          <a:xfrm>
            <a:off x="5867400" y="6400800"/>
            <a:ext cx="3276600" cy="228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</a:rPr>
              <a:t>Anurag S. Rathore</a:t>
            </a:r>
          </a:p>
        </p:txBody>
      </p:sp>
    </p:spTree>
    <p:extLst>
      <p:ext uri="{BB962C8B-B14F-4D97-AF65-F5344CB8AC3E}">
        <p14:creationId xmlns:p14="http://schemas.microsoft.com/office/powerpoint/2010/main" val="53446285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B367A13-8EC6-EACA-1962-8C0FEDE96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820" y="274637"/>
            <a:ext cx="7782410" cy="639763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CC0000"/>
                </a:solidFill>
              </a:rPr>
              <a:t>Committee of Professors (CoP)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7F38617B-1DFE-7028-4AC3-769338D6A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858" y="914399"/>
            <a:ext cx="10745772" cy="534987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Chairperson – </a:t>
            </a:r>
            <a:r>
              <a:rPr lang="en-US" altLang="en-US" dirty="0" err="1"/>
              <a:t>HoD</a:t>
            </a:r>
            <a:endParaRPr lang="en-US" altLang="en-US" dirty="0"/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Convenor- Prof. Divesh Bhatia</a:t>
            </a:r>
          </a:p>
          <a:p>
            <a:pPr>
              <a:lnSpc>
                <a:spcPct val="110000"/>
              </a:lnSpc>
              <a:buBlip>
                <a:blip r:embed="rId3"/>
              </a:buBlip>
            </a:pPr>
            <a:r>
              <a:rPr lang="en-US" altLang="en-US" dirty="0"/>
              <a:t> Members  - All CHE Professors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157631D-AC75-61A2-0B12-F1701D01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48200" y="6356351"/>
            <a:ext cx="2895600" cy="365125"/>
          </a:xfrm>
        </p:spPr>
        <p:txBody>
          <a:bodyPr rtlCol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32" indent="-285744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71" indent="-228594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160" indent="-228594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349" indent="-228594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537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726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914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103" indent="-228594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fld id="{D312ED1E-BABE-45C0-9FA1-89464DC7FF99}" type="slidenum">
              <a:rPr lang="en-US" altLang="en-US" sz="1600">
                <a:solidFill>
                  <a:srgbClr val="C00000"/>
                </a:solidFill>
              </a:rPr>
              <a:pPr algn="ctr">
                <a:spcBef>
                  <a:spcPct val="0"/>
                </a:spcBef>
                <a:buNone/>
                <a:defRPr/>
              </a:pPr>
              <a:t>6</a:t>
            </a:fld>
            <a:endParaRPr lang="en-US" altLang="en-US" sz="1600">
              <a:solidFill>
                <a:srgbClr val="C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EE4B-A16E-4158-6F69-58268F66A6E1}"/>
              </a:ext>
            </a:extLst>
          </p:cNvPr>
          <p:cNvSpPr txBox="1">
            <a:spLocks/>
          </p:cNvSpPr>
          <p:nvPr/>
        </p:nvSpPr>
        <p:spPr>
          <a:xfrm>
            <a:off x="5867400" y="6400800"/>
            <a:ext cx="3276600" cy="228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C00000"/>
                </a:solidFill>
              </a:rPr>
              <a:t>Anurag S. Rathore</a:t>
            </a:r>
          </a:p>
        </p:txBody>
      </p:sp>
    </p:spTree>
    <p:extLst>
      <p:ext uri="{BB962C8B-B14F-4D97-AF65-F5344CB8AC3E}">
        <p14:creationId xmlns:p14="http://schemas.microsoft.com/office/powerpoint/2010/main" val="32881178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d58ada1-6300-4d37-9ee1-7452201efb8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D84E692B69EB47ADFE4E7CFA95D1CB" ma:contentTypeVersion="10" ma:contentTypeDescription="Create a new document." ma:contentTypeScope="" ma:versionID="53a82fdc5c316f175481c096cbdad294">
  <xsd:schema xmlns:xsd="http://www.w3.org/2001/XMLSchema" xmlns:xs="http://www.w3.org/2001/XMLSchema" xmlns:p="http://schemas.microsoft.com/office/2006/metadata/properties" xmlns:ns3="ad58ada1-6300-4d37-9ee1-7452201efb83" xmlns:ns4="af61b3a1-50eb-44a3-9386-05022f80ea0b" targetNamespace="http://schemas.microsoft.com/office/2006/metadata/properties" ma:root="true" ma:fieldsID="2decdfb030b950f6caabc05de274f5e8" ns3:_="" ns4:_="">
    <xsd:import namespace="ad58ada1-6300-4d37-9ee1-7452201efb83"/>
    <xsd:import namespace="af61b3a1-50eb-44a3-9386-05022f80ea0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58ada1-6300-4d37-9ee1-7452201ef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61b3a1-50eb-44a3-9386-05022f80ea0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403792-2EA1-42B8-9F53-4BDA7C58B2F9}">
  <ds:schemaRefs>
    <ds:schemaRef ds:uri="http://purl.org/dc/elements/1.1/"/>
    <ds:schemaRef ds:uri="http://schemas.openxmlformats.org/package/2006/metadata/core-properties"/>
    <ds:schemaRef ds:uri="af61b3a1-50eb-44a3-9386-05022f80ea0b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ad58ada1-6300-4d37-9ee1-7452201efb8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BBD3E5C-8393-465E-BF0A-4C90CAC428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58ada1-6300-4d37-9ee1-7452201efb83"/>
    <ds:schemaRef ds:uri="af61b3a1-50eb-44a3-9386-05022f80ea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6FFB4E-E687-435A-8147-35A0772F5F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2307</TotalTime>
  <Words>493</Words>
  <Application>Microsoft Office PowerPoint</Application>
  <PresentationFormat>Widescreen</PresentationFormat>
  <Paragraphs>123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Major Committees</vt:lpstr>
      <vt:lpstr>Other Committees</vt:lpstr>
      <vt:lpstr>Department Research Committee (DRC)</vt:lpstr>
      <vt:lpstr>Department Faculty Board (DFB)</vt:lpstr>
      <vt:lpstr>Department Undergraduate Committee (DUGC)</vt:lpstr>
      <vt:lpstr>Committee of Professors (CoP)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Sunil Kumar</dc:creator>
  <cp:lastModifiedBy>Anurag Singh Rathore</cp:lastModifiedBy>
  <cp:revision>29</cp:revision>
  <cp:lastPrinted>2024-09-04T10:19:42Z</cp:lastPrinted>
  <dcterms:created xsi:type="dcterms:W3CDTF">2023-06-01T13:07:52Z</dcterms:created>
  <dcterms:modified xsi:type="dcterms:W3CDTF">2024-09-04T10:29:59Z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0x01010063D84E692B69EB47ADFE4E7CFA95D1CB</vt:lpwstr>
  </property>
</Properties>
</file>